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59" r:id="rId4"/>
    <p:sldId id="260" r:id="rId5"/>
    <p:sldId id="257" r:id="rId6"/>
    <p:sldId id="285" r:id="rId7"/>
    <p:sldId id="289" r:id="rId8"/>
    <p:sldId id="290" r:id="rId9"/>
    <p:sldId id="267" r:id="rId10"/>
    <p:sldId id="286" r:id="rId11"/>
    <p:sldId id="291" r:id="rId12"/>
  </p:sldIdLst>
  <p:sldSz cx="12192000" cy="6858000"/>
  <p:notesSz cx="7104063" cy="10234613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9D9DD-E691-4E57-9B5D-7B2A58D1A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9852AF-5DEF-4CB9-BFF7-9D73545DF2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63A99-85E2-45A1-868A-07FDA3EF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F6568-8777-49BF-AB41-9E031584F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50FDB-525F-46D6-B782-DF1C91E3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5775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B1FF-6034-48B8-BBA0-173FD7A9E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98F5A-E644-4DDA-8335-2AC36FE6A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D8C8D-3B69-458E-B4A6-11BA1AF6F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4C2B5-B3F2-4BA0-BEA4-0DE6A0569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B81FE-3A94-4B49-BBF8-C2B28322F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11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63E99F-D389-49A5-A628-8852AECBA0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99BA94-6AE8-4D40-8A8B-9B1F60209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81FE3-2A20-47E0-A5E1-79D2838AC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13917-E2DF-4466-A990-65EEF456D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A43F9-D1C3-4A4A-AF04-F5681034D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608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2453-378F-419F-9C14-52D887EFC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8F48E-61FF-41EB-A2AA-0ADA2A48C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6C54E6-0EC5-4D3C-A5DE-0A91A1A03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D7DCA-7951-46FD-8888-730955B0D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BCC74-B169-4748-A729-5BFFCD2C3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9848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C0A18-2F57-411F-B5EA-60F59BDD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F6096-541D-4A24-84B0-CA0508003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99B5E-71D7-457B-B0FF-23528DD1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3A628-A556-456A-A5B9-965F4F56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DE656-D533-4A64-B316-136F99B1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619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099F-EFAB-4858-A98E-303F57CFC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4AD5EC-3D1C-44B5-827A-3B665EC5D0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29A52-ACE3-4368-9024-E9EFF207B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2102E-87AF-4903-8F57-FFCF69520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108A9-392F-4A65-B58B-9B7E57F9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50E95-D000-461E-AE0A-4C3E32AE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63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A970-BD5E-488D-B3AC-315E39051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78DC6-07AF-4158-878A-050920D8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5DDB8-A0F2-479D-80D4-D047C82B6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7AE478-F8FC-4C92-B422-048E1F9184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A978CE-89CE-4ADF-9738-1E6593F33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3FEA4A-5171-430C-95AE-0616439D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D12E2-5532-4726-9FB3-2906FDD97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344C72-BBE7-4F7E-B567-292862AB5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3533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E5592-F54F-43F9-9E1B-3A1AB0E50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6E7A-5C42-4A45-B37D-768012218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BD8FA-5697-4215-A6F6-2277A2E5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B1640-3CB6-4E98-91F5-74D0FE4C3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3549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698422-25CA-4A58-9BCA-E70EACA1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203954-7D46-4933-97F2-484BA142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128C8F-AC42-4AB6-A10E-6EC422200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581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7DEF-593F-48E4-B4C7-35F8AE1CF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9F743-9595-4B09-B5B0-64BDAE352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197033-43D0-4BED-9273-3738AFA6FD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AB3CFE-9E4A-42EC-9803-B1314AE4B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BBF97D-3252-4A28-9DD4-BF5532CEC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40140-9798-4392-9D6D-82170BBB2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297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A340-2BC1-44E2-B68B-FAED007BC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60BD9D-0D51-40C7-AF20-90DA825ED6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9F3765-C286-4D71-BD10-9F5785457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5A3AA-8037-4912-961B-91F1B14F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A772E2-C7E9-4828-ADD1-47D947F30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ABD07-F52C-4009-A955-A2A3952BD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1169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7E0CB2-7498-42F6-A375-D730D863D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1CC9-2375-4F6B-85C7-560AFAFAA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438A54-1444-4D98-8914-8045073AD8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8E9B7-29BC-46E5-AC4F-E8E73A58D3DF}" type="datetimeFigureOut">
              <a:rPr lang="nl-NL" smtClean="0"/>
              <a:t>15-9-2024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5C78D-BA25-4E99-8CB0-A305E4BEE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FBF4-B4FA-4087-91FF-58F1AD357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078EB-B056-40BB-99F8-3B0C681C8D3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070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niversiteitleiden.nl/en/social-behavioural-sciences/psychology/methodology-and-statistic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E1FE-DDF8-4F02-B7FB-B51790B70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85801"/>
            <a:ext cx="12191999" cy="6357256"/>
          </a:xfrm>
        </p:spPr>
        <p:txBody>
          <a:bodyPr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r>
              <a:rPr lang="en-US" dirty="0"/>
              <a:t>Dept. of Methodology and Statistics</a:t>
            </a:r>
            <a:br>
              <a:rPr lang="en-US" sz="5400" dirty="0"/>
            </a:br>
            <a:r>
              <a:rPr lang="en-US" sz="2200" dirty="0"/>
              <a:t> </a:t>
            </a:r>
            <a:br>
              <a:rPr lang="en-US" dirty="0"/>
            </a:br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Institute of Psychology</a:t>
            </a:r>
            <a:br>
              <a:rPr lang="en-US" sz="4000" dirty="0">
                <a:solidFill>
                  <a:schemeClr val="accent5">
                    <a:lumMod val="50000"/>
                  </a:schemeClr>
                </a:solidFill>
              </a:rPr>
            </a:br>
            <a:br>
              <a:rPr lang="en-US" sz="40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l-NL" sz="4000" dirty="0" err="1">
                <a:solidFill>
                  <a:schemeClr val="bg1"/>
                </a:solidFill>
              </a:rPr>
              <a:t>Psycho</a:t>
            </a:r>
            <a:r>
              <a:rPr lang="nl-NL" sz="4000" dirty="0">
                <a:solidFill>
                  <a:schemeClr val="bg1"/>
                </a:solidFill>
              </a:rPr>
              <a:t>- and </a:t>
            </a:r>
            <a:r>
              <a:rPr lang="nl-NL" sz="4000" dirty="0" err="1">
                <a:solidFill>
                  <a:schemeClr val="bg1"/>
                </a:solidFill>
              </a:rPr>
              <a:t>Sociometrics</a:t>
            </a:r>
            <a:br>
              <a:rPr lang="nl-NL" sz="3600" dirty="0">
                <a:solidFill>
                  <a:schemeClr val="bg1"/>
                </a:solidFill>
              </a:rPr>
            </a:br>
            <a:r>
              <a:rPr lang="nl-NL" sz="4000" dirty="0">
                <a:solidFill>
                  <a:schemeClr val="bg1"/>
                </a:solidFill>
              </a:rPr>
              <a:t>Neuro-Imaging</a:t>
            </a:r>
            <a:br>
              <a:rPr lang="nl-NL" sz="4000" dirty="0">
                <a:solidFill>
                  <a:schemeClr val="bg1"/>
                </a:solidFill>
              </a:rPr>
            </a:br>
            <a:r>
              <a:rPr lang="nl-NL" sz="4000" dirty="0">
                <a:solidFill>
                  <a:schemeClr val="bg1"/>
                </a:solidFill>
              </a:rPr>
              <a:t>Statistical Learning &amp; Non-</a:t>
            </a:r>
            <a:r>
              <a:rPr lang="nl-NL" sz="4000" dirty="0" err="1">
                <a:solidFill>
                  <a:schemeClr val="bg1"/>
                </a:solidFill>
              </a:rPr>
              <a:t>Parametric</a:t>
            </a:r>
            <a:r>
              <a:rPr lang="nl-NL" sz="4000" dirty="0">
                <a:solidFill>
                  <a:schemeClr val="bg1"/>
                </a:solidFill>
              </a:rPr>
              <a:t> </a:t>
            </a:r>
            <a:r>
              <a:rPr lang="nl-NL" sz="4000" dirty="0" err="1">
                <a:solidFill>
                  <a:schemeClr val="bg1"/>
                </a:solidFill>
              </a:rPr>
              <a:t>Methods</a:t>
            </a:r>
            <a:br>
              <a:rPr lang="nl-NL" sz="4000" dirty="0">
                <a:solidFill>
                  <a:schemeClr val="bg1"/>
                </a:solidFill>
              </a:rPr>
            </a:br>
            <a:br>
              <a:rPr lang="nl-NL" sz="4000" dirty="0">
                <a:solidFill>
                  <a:schemeClr val="bg1"/>
                </a:solidFill>
              </a:rPr>
            </a:br>
            <a:br>
              <a:rPr lang="nl-NL" sz="4000" dirty="0"/>
            </a:br>
            <a:endParaRPr lang="nl-NL" sz="4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EC198-027A-4DED-932E-04FF7D88E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7" y="190500"/>
            <a:ext cx="2178006" cy="11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86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AE00-870F-4FDC-8058-4B029595F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Multiverse Analyses (Dr. Tom Heyman)</a:t>
            </a:r>
            <a:endParaRPr lang="nl-NL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A35775-D62E-47F6-9C35-08A1E3DE7D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952"/>
          <a:stretch/>
        </p:blipFill>
        <p:spPr>
          <a:xfrm>
            <a:off x="3062998" y="2970892"/>
            <a:ext cx="7746516" cy="222249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8CAF76-4B2F-46DA-B1FC-946DF6B05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2896279"/>
            <a:ext cx="1905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8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0A550F-8C5A-89E4-45BC-56148D491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EE1B4E-B8D5-4EE6-8224-E270A548F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0D975B5-C30E-DEFA-E95D-32080A0CE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77" y="-365125"/>
            <a:ext cx="12455302" cy="883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50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1E1FE-DDF8-4F02-B7FB-B51790B70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19100"/>
            <a:ext cx="12191999" cy="62484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br>
              <a:rPr lang="en-US" sz="5400" dirty="0"/>
            </a:br>
            <a:r>
              <a:rPr lang="en-US" sz="5400" dirty="0"/>
              <a:t>Dept. of Methodology and Statistics</a:t>
            </a:r>
            <a:br>
              <a:rPr lang="en-US" sz="5400" dirty="0"/>
            </a:br>
            <a:r>
              <a:rPr lang="en-US" sz="2200" dirty="0"/>
              <a:t> </a:t>
            </a:r>
            <a:br>
              <a:rPr lang="en-US" sz="40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nl-NL" sz="3400" dirty="0" err="1">
                <a:solidFill>
                  <a:schemeClr val="accent1">
                    <a:lumMod val="75000"/>
                  </a:schemeClr>
                </a:solidFill>
              </a:rPr>
              <a:t>Psycho</a:t>
            </a:r>
            <a:r>
              <a:rPr lang="nl-NL" sz="3400" dirty="0">
                <a:solidFill>
                  <a:schemeClr val="accent1">
                    <a:lumMod val="75000"/>
                  </a:schemeClr>
                </a:solidFill>
              </a:rPr>
              <a:t>- and </a:t>
            </a:r>
            <a:r>
              <a:rPr lang="nl-NL" sz="3400" dirty="0" err="1">
                <a:solidFill>
                  <a:schemeClr val="accent1">
                    <a:lumMod val="75000"/>
                  </a:schemeClr>
                </a:solidFill>
              </a:rPr>
              <a:t>Sociometrics</a:t>
            </a:r>
            <a:br>
              <a:rPr lang="nl-NL" sz="3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nl-NL" sz="3400" dirty="0">
                <a:solidFill>
                  <a:schemeClr val="accent1">
                    <a:lumMod val="75000"/>
                  </a:schemeClr>
                </a:solidFill>
              </a:rPr>
              <a:t>Neuro-Imaging</a:t>
            </a:r>
            <a:br>
              <a:rPr lang="nl-NL" sz="3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nl-NL" sz="3400" dirty="0">
                <a:solidFill>
                  <a:schemeClr val="accent1">
                    <a:lumMod val="75000"/>
                  </a:schemeClr>
                </a:solidFill>
              </a:rPr>
              <a:t>Statistical Learning &amp; </a:t>
            </a:r>
            <a:r>
              <a:rPr lang="nl-NL" sz="3400" dirty="0" err="1">
                <a:solidFill>
                  <a:schemeClr val="accent1">
                    <a:lumMod val="75000"/>
                  </a:schemeClr>
                </a:solidFill>
              </a:rPr>
              <a:t>Prediction</a:t>
            </a:r>
            <a:br>
              <a:rPr lang="nl-NL" sz="3400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nl-NL" sz="3400" dirty="0">
                <a:solidFill>
                  <a:schemeClr val="accent1">
                    <a:lumMod val="75000"/>
                  </a:schemeClr>
                </a:solidFill>
              </a:rPr>
              <a:t>Open &amp; </a:t>
            </a:r>
            <a:r>
              <a:rPr lang="nl-NL" sz="3400" dirty="0" err="1">
                <a:solidFill>
                  <a:schemeClr val="accent1">
                    <a:lumMod val="75000"/>
                  </a:schemeClr>
                </a:solidFill>
              </a:rPr>
              <a:t>Reproducible</a:t>
            </a:r>
            <a:r>
              <a:rPr lang="nl-NL" sz="3400" dirty="0">
                <a:solidFill>
                  <a:schemeClr val="accent1">
                    <a:lumMod val="75000"/>
                  </a:schemeClr>
                </a:solidFill>
              </a:rPr>
              <a:t> Research</a:t>
            </a:r>
            <a:br>
              <a:rPr lang="nl-NL" sz="3400" dirty="0"/>
            </a:br>
            <a:br>
              <a:rPr lang="nl-NL" sz="4000" dirty="0"/>
            </a:b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https://www.universiteitleiden.nl/en/social-behavioural-sciences/psychology/methodology-and-statistics</a:t>
            </a:r>
            <a:br>
              <a:rPr lang="nl-NL" sz="2000" dirty="0"/>
            </a:br>
            <a:endParaRPr lang="nl-NL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EC198-027A-4DED-932E-04FF7D88E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7" y="190500"/>
            <a:ext cx="2178006" cy="113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8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FEC6-B5EF-489E-A60D-B5E1B934E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Psycho- and </a:t>
            </a:r>
            <a:r>
              <a:rPr lang="en-US" dirty="0" err="1"/>
              <a:t>Sociometrics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30BF88-648F-4FC6-B11A-CD5E0A083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5" t="16427" r="17852"/>
          <a:stretch/>
        </p:blipFill>
        <p:spPr>
          <a:xfrm>
            <a:off x="6834186" y="276525"/>
            <a:ext cx="4933951" cy="24920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540D23-C930-4DC7-8A88-18D2564A7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711" y="352726"/>
            <a:ext cx="2457450" cy="3181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6B7FBE-86F9-4613-9DA9-F340BB18F93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>
          <a:xfrm>
            <a:off x="2971327" y="4962596"/>
            <a:ext cx="1657157" cy="19429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19BF10-F65C-4981-B1EF-8418FB85CB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76" b="-1"/>
          <a:stretch/>
        </p:blipFill>
        <p:spPr>
          <a:xfrm>
            <a:off x="5143523" y="4962595"/>
            <a:ext cx="1767833" cy="1942959"/>
          </a:xfrm>
          <a:prstGeom prst="rect">
            <a:avLst/>
          </a:prstGeom>
        </p:spPr>
      </p:pic>
      <p:pic>
        <p:nvPicPr>
          <p:cNvPr id="1026" name="Picture 2" descr="Mathilde Verdam">
            <a:extLst>
              <a:ext uri="{FF2B5EF4-FFF2-40B4-BE49-F238E27FC236}">
                <a16:creationId xmlns:a16="http://schemas.microsoft.com/office/drawing/2014/main" id="{D2895F53-1817-DB7B-338C-7E6EB6F9B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" r="12647"/>
          <a:stretch/>
        </p:blipFill>
        <p:spPr bwMode="auto">
          <a:xfrm>
            <a:off x="9751683" y="4962594"/>
            <a:ext cx="1767833" cy="221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6A8BE47-B1FA-A0DF-EA4C-558046DD80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2" r="7200"/>
          <a:stretch/>
        </p:blipFill>
        <p:spPr bwMode="auto">
          <a:xfrm>
            <a:off x="7447603" y="4962595"/>
            <a:ext cx="1767833" cy="221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3096285-024C-25C1-7767-ED53CEC8A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53" t="14147" r="4750"/>
          <a:stretch/>
        </p:blipFill>
        <p:spPr bwMode="auto">
          <a:xfrm>
            <a:off x="829553" y="4962595"/>
            <a:ext cx="1648888" cy="209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C843-3492-416F-8DCC-995E2CC2F84F}"/>
              </a:ext>
            </a:extLst>
          </p:cNvPr>
          <p:cNvSpPr txBox="1">
            <a:spLocks/>
          </p:cNvSpPr>
          <p:nvPr/>
        </p:nvSpPr>
        <p:spPr>
          <a:xfrm>
            <a:off x="838200" y="1703087"/>
            <a:ext cx="10515600" cy="3725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Measuring and quantifying behavior, emotions &amp; attitudes:</a:t>
            </a:r>
          </a:p>
          <a:p>
            <a:r>
              <a:rPr lang="en-US" dirty="0"/>
              <a:t>(Dr. Jaqueline Zadelaar)</a:t>
            </a:r>
          </a:p>
          <a:p>
            <a:r>
              <a:rPr lang="en-US" dirty="0"/>
              <a:t>Missing data (Dr. Joost van Ginkel)</a:t>
            </a:r>
          </a:p>
          <a:p>
            <a:r>
              <a:rPr lang="en-US" dirty="0"/>
              <a:t>Optimal scaling (Dr. Sanne Willems)</a:t>
            </a:r>
          </a:p>
          <a:p>
            <a:r>
              <a:rPr lang="en-US" dirty="0"/>
              <a:t>Dr. </a:t>
            </a:r>
            <a:r>
              <a:rPr lang="en-US" dirty="0" err="1"/>
              <a:t>Aniko</a:t>
            </a:r>
            <a:r>
              <a:rPr lang="en-US" dirty="0"/>
              <a:t> Lovik</a:t>
            </a:r>
          </a:p>
          <a:p>
            <a:r>
              <a:rPr lang="en-US" dirty="0"/>
              <a:t>Dr. Mathilde </a:t>
            </a:r>
            <a:r>
              <a:rPr lang="en-US" dirty="0" err="1"/>
              <a:t>Verdam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4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12F5983-AF9E-4CCF-88F0-69CA165D0CAE}"/>
              </a:ext>
            </a:extLst>
          </p:cNvPr>
          <p:cNvSpPr txBox="1">
            <a:spLocks/>
          </p:cNvSpPr>
          <p:nvPr/>
        </p:nvSpPr>
        <p:spPr>
          <a:xfrm>
            <a:off x="838200" y="177936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/>
              <a:t>Dr. </a:t>
            </a:r>
            <a:r>
              <a:rPr lang="en-US" sz="2800" dirty="0" err="1"/>
              <a:t>Wouter</a:t>
            </a:r>
            <a:r>
              <a:rPr lang="en-US" sz="2800" dirty="0"/>
              <a:t> </a:t>
            </a:r>
            <a:r>
              <a:rPr lang="en-US" sz="2800" dirty="0" err="1"/>
              <a:t>Weeda</a:t>
            </a:r>
            <a:endParaRPr lang="en-US" sz="2800" dirty="0"/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/>
              <a:t>Dr. Tom Wilderjans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/>
              <a:t>Dr. Sjoerd Huisman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2800" dirty="0"/>
              <a:t>Dr. Frank de Vos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6EFAE-E70C-41B8-B613-6A3B66B91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statistical methods for neuro-imaging </a:t>
            </a:r>
            <a:br>
              <a:rPr lang="en-US" dirty="0"/>
            </a:br>
            <a:r>
              <a:rPr lang="en-US" dirty="0"/>
              <a:t>(EEG, (f)MRI)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F3E00-C2AE-41C2-BCD8-B0A35F12B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/>
          <a:stretch/>
        </p:blipFill>
        <p:spPr>
          <a:xfrm>
            <a:off x="5465990" y="1391299"/>
            <a:ext cx="5962650" cy="287729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DB874C-152C-4A84-9CD3-452703B74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9" y="4824249"/>
            <a:ext cx="1701752" cy="21186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957B820-0FF9-4571-B456-1A4B42A4D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52" y="4824249"/>
            <a:ext cx="1701752" cy="2127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D92EF-7161-4ACD-8E85-0775AB6501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135" y="4536166"/>
            <a:ext cx="1925411" cy="24067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3630DB-CF1D-4E80-8CAB-9B1C9121DC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432" y="4768088"/>
            <a:ext cx="19050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5F43-871F-4A8E-9A15-4A9302DDF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 and prediction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55A76-68A5-4ABB-89F1-AB9BF065B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0798629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Novel prediction and classification methods for high-dimensional data: </a:t>
            </a:r>
          </a:p>
          <a:p>
            <a:r>
              <a:rPr lang="en-US" dirty="0"/>
              <a:t>Dr. Elise Dusseldorp</a:t>
            </a:r>
          </a:p>
          <a:p>
            <a:r>
              <a:rPr lang="en-US" dirty="0"/>
              <a:t>Dr. Marjolein Fokkema</a:t>
            </a:r>
          </a:p>
          <a:p>
            <a:r>
              <a:rPr lang="en-US" dirty="0"/>
              <a:t>Dr. Julian Karch</a:t>
            </a:r>
          </a:p>
          <a:p>
            <a:r>
              <a:rPr lang="en-US" dirty="0"/>
              <a:t>Prof. Mark de Rooij</a:t>
            </a:r>
          </a:p>
          <a:p>
            <a:r>
              <a:rPr lang="en-US" dirty="0"/>
              <a:t>Dr. Frank Busing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9ED134-F9AC-4BCF-97A4-EA1B45D6C6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51" y="4809617"/>
            <a:ext cx="1820707" cy="2266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73CB8C-09F9-4D2E-8B51-93D72469A7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14" t="21960" r="62780" b="42867"/>
          <a:stretch/>
        </p:blipFill>
        <p:spPr>
          <a:xfrm>
            <a:off x="2886147" y="4831903"/>
            <a:ext cx="1820707" cy="2244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581FE6-4013-4C7A-B746-59E765843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2"/>
          <a:stretch/>
        </p:blipFill>
        <p:spPr>
          <a:xfrm>
            <a:off x="7221379" y="4809617"/>
            <a:ext cx="1747642" cy="2547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0B0AAF-9F81-4B6C-B483-170BF876F2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981" y="4809617"/>
            <a:ext cx="1747642" cy="2184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B16CDE-9C85-4223-B759-EBF3D2FBBCF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303"/>
          <a:stretch/>
        </p:blipFill>
        <p:spPr>
          <a:xfrm>
            <a:off x="9305853" y="4809617"/>
            <a:ext cx="2050117" cy="24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5B63-B42B-4131-A241-E261FF3F5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&amp; Reproducible Science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B7970F-7A03-4FAB-AB81-1E498C260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728" y="4713512"/>
            <a:ext cx="1905000" cy="23717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041670-915B-46F5-82D4-EF20EE1FB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6" y="4713512"/>
            <a:ext cx="1905000" cy="23717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0BE5B1-AA06-4987-9B75-EFEE8847AA6D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798629" cy="4486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Dr. Tom Heyman</a:t>
            </a:r>
          </a:p>
          <a:p>
            <a:r>
              <a:rPr lang="en-US" dirty="0"/>
              <a:t>Dr. Anna van ‘t Veer</a:t>
            </a:r>
          </a:p>
          <a:p>
            <a:r>
              <a:rPr lang="en-US" dirty="0"/>
              <a:t>Dr. Wouter Weeda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nl-NL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00C1C5F8-72E8-4FB8-0C1C-986E6507D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663" y="4713512"/>
            <a:ext cx="190500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5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94B1B-BF8C-435C-85FA-C1DEF56A1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FF31-4814-4A76-BCEC-88A8864BB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2075"/>
            <a:ext cx="10515600" cy="4814888"/>
          </a:xfrm>
        </p:spPr>
        <p:txBody>
          <a:bodyPr>
            <a:normAutofit/>
          </a:bodyPr>
          <a:lstStyle/>
          <a:p>
            <a:r>
              <a:rPr lang="en-US" dirty="0"/>
              <a:t>More information about our Unit on </a:t>
            </a:r>
            <a:r>
              <a:rPr lang="en-US" dirty="0">
                <a:hlinkClick r:id="rId2"/>
              </a:rPr>
              <a:t>https://www.universiteitleiden.nl/en/social-behavioural-sciences/psychology/methodology-and-statistics</a:t>
            </a:r>
            <a:r>
              <a:rPr lang="en-US" dirty="0"/>
              <a:t> </a:t>
            </a:r>
          </a:p>
          <a:p>
            <a:r>
              <a:rPr lang="en-US" dirty="0"/>
              <a:t>If you have a specific interest in any of these topics, you can contact one of the researchers by email</a:t>
            </a:r>
          </a:p>
          <a:p>
            <a:r>
              <a:rPr lang="en-US" dirty="0"/>
              <a:t>You do not have to specifically work on the proposals on Brightspace; some students come up with their own research idea</a:t>
            </a:r>
          </a:p>
          <a:p>
            <a:r>
              <a:rPr lang="en-US" dirty="0"/>
              <a:t>More projects will follow on </a:t>
            </a:r>
            <a:r>
              <a:rPr lang="en-US" dirty="0" err="1"/>
              <a:t>BrightSpace</a:t>
            </a:r>
            <a:r>
              <a:rPr lang="en-US" dirty="0"/>
              <a:t> page &gt; Projects</a:t>
            </a:r>
          </a:p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projects</a:t>
            </a:r>
            <a:r>
              <a:rPr lang="nl-NL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18108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4046093-62F0-0214-558A-73985EB99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0278" y="1825625"/>
            <a:ext cx="7733522" cy="4351338"/>
          </a:xfrm>
        </p:spPr>
        <p:txBody>
          <a:bodyPr/>
          <a:lstStyle/>
          <a:p>
            <a:r>
              <a:rPr lang="nl-NL" dirty="0" err="1"/>
              <a:t>Moderated</a:t>
            </a:r>
            <a:r>
              <a:rPr lang="nl-NL" dirty="0"/>
              <a:t> factor analysis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multiply</a:t>
            </a:r>
            <a:r>
              <a:rPr lang="nl-NL" dirty="0"/>
              <a:t> </a:t>
            </a:r>
            <a:r>
              <a:rPr lang="nl-NL" dirty="0" err="1"/>
              <a:t>imputed</a:t>
            </a:r>
            <a:r>
              <a:rPr lang="nl-NL" dirty="0"/>
              <a:t> data</a:t>
            </a:r>
          </a:p>
          <a:p>
            <a:r>
              <a:rPr lang="nl-NL" dirty="0"/>
              <a:t>Model fit </a:t>
            </a:r>
            <a:r>
              <a:rPr lang="nl-NL" dirty="0" err="1"/>
              <a:t>evauation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multiply</a:t>
            </a:r>
            <a:r>
              <a:rPr lang="nl-NL" dirty="0"/>
              <a:t> </a:t>
            </a:r>
            <a:r>
              <a:rPr lang="nl-NL" dirty="0" err="1"/>
              <a:t>imputed</a:t>
            </a:r>
            <a:r>
              <a:rPr lang="nl-NL" dirty="0"/>
              <a:t> data</a:t>
            </a:r>
          </a:p>
        </p:txBody>
      </p:sp>
      <p:pic>
        <p:nvPicPr>
          <p:cNvPr id="2050" name="Picture 2" descr="Visualizing Missing Data">
            <a:extLst>
              <a:ext uri="{FF2B5EF4-FFF2-40B4-BE49-F238E27FC236}">
                <a16:creationId xmlns:a16="http://schemas.microsoft.com/office/drawing/2014/main" id="{6334011B-15A1-71B5-92F5-3730B8650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941" y="3644738"/>
            <a:ext cx="4946373" cy="266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7EE5C842-22DC-6A03-6DFD-C36D2E72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Missing data (Dr. Joost van Ginkel)</a:t>
            </a:r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70C324D0-17DB-EF5D-B290-2B02BF3D6F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2"/>
          <a:stretch/>
        </p:blipFill>
        <p:spPr>
          <a:xfrm>
            <a:off x="697073" y="1603576"/>
            <a:ext cx="2391360" cy="280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3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DA525-42FB-4C78-8E69-903E5E8E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Multi-view and multi-task learning </a:t>
            </a:r>
            <a:br>
              <a:rPr lang="en-US" dirty="0"/>
            </a:br>
            <a:r>
              <a:rPr lang="en-US" dirty="0"/>
              <a:t>(Prof. Mark de Rooij)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CE5FD-8134-4AE8-9211-0779D488F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/>
          <a:lstStyle/>
          <a:p>
            <a:endParaRPr lang="nl-NL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D61E549D-9F38-4DB8-8082-56AD2756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084" y="1961949"/>
            <a:ext cx="3787355" cy="4078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DED14-8F83-4EA4-A524-BA6317C209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2"/>
          <a:stretch/>
        </p:blipFill>
        <p:spPr>
          <a:xfrm>
            <a:off x="2409893" y="2817531"/>
            <a:ext cx="1747642" cy="25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320</Words>
  <Application>Microsoft Office PowerPoint</Application>
  <PresentationFormat>Breedbeeld</PresentationFormat>
  <Paragraphs>45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  Dept. of Methodology and Statistics   Institute of Psychology  Psycho- and Sociometrics Neuro-Imaging Statistical Learning &amp; Non-Parametric Methods   </vt:lpstr>
      <vt:lpstr> Dept. of Methodology and Statistics   Psycho- and Sociometrics Neuro-Imaging Statistical Learning &amp; Prediction Open &amp; Reproducible Research  https://www.universiteitleiden.nl/en/social-behavioural-sciences/psychology/methodology-and-statistics </vt:lpstr>
      <vt:lpstr>Psycho- and Sociometrics</vt:lpstr>
      <vt:lpstr>New statistical methods for neuro-imaging  (EEG, (f)MRI)</vt:lpstr>
      <vt:lpstr>Statistical learning and prediction</vt:lpstr>
      <vt:lpstr>Open &amp; Reproducible Science</vt:lpstr>
      <vt:lpstr>PowerPoint-presentatie</vt:lpstr>
      <vt:lpstr>Missing data (Dr. Joost van Ginkel)</vt:lpstr>
      <vt:lpstr>Multi-view and multi-task learning  (Prof. Mark de Rooij)</vt:lpstr>
      <vt:lpstr>Multiverse Analyses (Dr. Tom Heyman)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Fokkema, M. (Marjolein)</dc:creator>
  <cp:lastModifiedBy>Fokkema, M. (Marjolein)</cp:lastModifiedBy>
  <cp:revision>101</cp:revision>
  <cp:lastPrinted>2023-09-21T17:44:23Z</cp:lastPrinted>
  <dcterms:created xsi:type="dcterms:W3CDTF">2021-09-21T16:23:25Z</dcterms:created>
  <dcterms:modified xsi:type="dcterms:W3CDTF">2024-09-16T08:35:42Z</dcterms:modified>
</cp:coreProperties>
</file>